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56" r:id="rId2"/>
    <p:sldId id="320" r:id="rId3"/>
    <p:sldId id="354" r:id="rId4"/>
    <p:sldId id="267" r:id="rId5"/>
    <p:sldId id="322" r:id="rId6"/>
    <p:sldId id="323" r:id="rId7"/>
    <p:sldId id="324" r:id="rId8"/>
    <p:sldId id="334" r:id="rId9"/>
    <p:sldId id="326" r:id="rId10"/>
    <p:sldId id="327" r:id="rId11"/>
    <p:sldId id="328" r:id="rId12"/>
    <p:sldId id="329" r:id="rId13"/>
    <p:sldId id="330" r:id="rId14"/>
    <p:sldId id="310" r:id="rId15"/>
    <p:sldId id="331" r:id="rId16"/>
    <p:sldId id="332" r:id="rId17"/>
    <p:sldId id="333" r:id="rId18"/>
    <p:sldId id="311" r:id="rId19"/>
    <p:sldId id="355" r:id="rId20"/>
    <p:sldId id="356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3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35D7"/>
    <a:srgbClr val="E7F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149" autoAdjust="0"/>
    <p:restoredTop sz="79151" autoAdjust="0"/>
  </p:normalViewPr>
  <p:slideViewPr>
    <p:cSldViewPr snapToGrid="0" snapToObjects="1">
      <p:cViewPr varScale="1">
        <p:scale>
          <a:sx n="60" d="100"/>
          <a:sy n="60" d="100"/>
        </p:scale>
        <p:origin x="1542" y="66"/>
      </p:cViewPr>
      <p:guideLst>
        <p:guide orient="horz" pos="4043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53524-F9CC-4A8B-8CCD-2FA372311425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C9BA0-12B1-45DE-A3F8-3C21B3DB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8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C9BA0-12B1-45DE-A3F8-3C21B3DBAD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30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140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99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74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E18F-170A-479A-8042-7CA03643CD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75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C9BA0-12B1-45DE-A3F8-3C21B3DBAD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0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C9BA0-12B1-45DE-A3F8-3C21B3DBAD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07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14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14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14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14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14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A58D-DEBD-4C3F-9824-D1B983970533}" type="datetime1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83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91A3-A57B-41B1-8B88-BDF187F12DB2}" type="datetime1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2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5A6A5-CDDF-4EAB-A271-2938B801F2A3}" type="datetime1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07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B126-4EC8-4D80-8528-0685A911B331}" type="datetime1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8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4880-0678-4D15-AF28-D9151442DF23}" type="datetime1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7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26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D6730-BDA6-4111-BB0C-0ED664DB6F32}" type="datetime1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4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2079-01CC-44E6-8B5F-13C57BDCDD5B}" type="datetime1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0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A181-A061-4D61-A837-4A54E7631654}" type="datetime1">
              <a:rPr lang="en-US" smtClean="0"/>
              <a:t>11/11/2014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00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8B1-EEFE-4FFD-8A5D-6D364B4553FE}" type="datetime1">
              <a:rPr lang="en-US" smtClean="0"/>
              <a:t>11/11/2014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41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4EAC-C8C8-4C80-9255-15F74A2DDB68}" type="datetime1">
              <a:rPr lang="en-US" smtClean="0"/>
              <a:t>11/11/2014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6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11E-CF56-439B-A1B2-18887758F543}" type="datetime1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3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6577E-00C3-40AC-AF87-F4F900A78268}" type="datetime1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8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hbcPu5B8q4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youtu.be/HSZGSj04Ll0" TargetMode="External"/><Relationship Id="rId4" Type="http://schemas.openxmlformats.org/officeDocument/2006/relationships/hyperlink" Target="http://youtu.be/Pbc0ruZb33U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Classes, Objects, and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5010 Program Design Paradigms</a:t>
            </a:r>
          </a:p>
          <a:p>
            <a:r>
              <a:rPr lang="en-US" dirty="0" smtClean="0"/>
              <a:t>"</a:t>
            </a:r>
            <a:r>
              <a:rPr lang="en-US" dirty="0" err="1" smtClean="0"/>
              <a:t>Bootcamp</a:t>
            </a:r>
            <a:r>
              <a:rPr lang="en-US" dirty="0" smtClean="0"/>
              <a:t>"</a:t>
            </a:r>
          </a:p>
          <a:p>
            <a:r>
              <a:rPr lang="en-US" dirty="0" smtClean="0"/>
              <a:t>Lesson 10.1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</a:t>
              </a:r>
              <a:r>
                <a:rPr lang="en-US" sz="1000" dirty="0" smtClean="0"/>
                <a:t>2012-2014</a:t>
              </a:r>
            </a:p>
            <a:p>
              <a:r>
                <a:rPr lang="en-US" sz="1000" dirty="0" smtClean="0"/>
                <a:t>This work is licensed under a </a:t>
              </a:r>
              <a:r>
                <a:rPr lang="en-US" altLang="en-US" sz="1000" dirty="0" smtClean="0">
                  <a:solidFill>
                    <a:srgbClr val="4374B7"/>
                  </a:solidFill>
                  <a:latin typeface="Helvetica Neue"/>
                  <a:hlinkClick r:id="rId4"/>
                </a:rPr>
                <a:t>Creative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object knows its class (3)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83029" y="1175657"/>
            <a:ext cx="1687286" cy="1687286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 = 10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= 20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 = 10</a:t>
            </a:r>
          </a:p>
        </p:txBody>
      </p:sp>
      <p:sp>
        <p:nvSpPr>
          <p:cNvPr id="6" name="Oval 5"/>
          <p:cNvSpPr/>
          <p:nvPr/>
        </p:nvSpPr>
        <p:spPr>
          <a:xfrm>
            <a:off x="2144486" y="2525485"/>
            <a:ext cx="1687286" cy="1687286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 = 15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= 35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 = 5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06686" y="1417638"/>
            <a:ext cx="4637314" cy="185896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(class* object% () 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(init-field x y r)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(foo) (+ x y))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(bar n) (+ r n))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...)</a:t>
            </a:r>
          </a:p>
        </p:txBody>
      </p:sp>
      <p:cxnSp>
        <p:nvCxnSpPr>
          <p:cNvPr id="8" name="Straight Arrow Connector 7"/>
          <p:cNvCxnSpPr>
            <a:stCxn id="4" idx="6"/>
          </p:cNvCxnSpPr>
          <p:nvPr/>
        </p:nvCxnSpPr>
        <p:spPr>
          <a:xfrm>
            <a:off x="1970315" y="2019300"/>
            <a:ext cx="25363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6"/>
          </p:cNvCxnSpPr>
          <p:nvPr/>
        </p:nvCxnSpPr>
        <p:spPr>
          <a:xfrm flipV="1">
            <a:off x="3831772" y="3124200"/>
            <a:ext cx="674914" cy="24492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83029" y="3276600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26672" y="4028105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obj2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582951" y="2862943"/>
            <a:ext cx="146392" cy="41365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1" idx="3"/>
          </p:cNvCxnSpPr>
          <p:nvPr/>
        </p:nvCxnSpPr>
        <p:spPr>
          <a:xfrm flipV="1">
            <a:off x="1726516" y="3897086"/>
            <a:ext cx="417970" cy="3156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256314" y="3645932"/>
            <a:ext cx="4430486" cy="18078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Methods can also take arguments, just like functions.  So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(send obj1 bar 8) </a:t>
            </a:r>
            <a:r>
              <a:rPr lang="en-US" sz="2000" dirty="0">
                <a:solidFill>
                  <a:schemeClr val="tx1"/>
                </a:solidFill>
              </a:rPr>
              <a:t>returns 18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(send </a:t>
            </a:r>
            <a:r>
              <a:rPr lang="en-US" sz="2000" b="1">
                <a:solidFill>
                  <a:schemeClr val="tx1"/>
                </a:solidFill>
              </a:rPr>
              <a:t>obj2 bar </a:t>
            </a:r>
            <a:r>
              <a:rPr lang="en-US" sz="2000" b="1" smtClean="0">
                <a:solidFill>
                  <a:schemeClr val="tx1"/>
                </a:solidFill>
              </a:rPr>
              <a:t>8</a:t>
            </a:r>
            <a:r>
              <a:rPr lang="en-US" sz="2000" b="1" dirty="0">
                <a:solidFill>
                  <a:schemeClr val="tx1"/>
                </a:solidFill>
              </a:rPr>
              <a:t>) </a:t>
            </a:r>
            <a:r>
              <a:rPr lang="en-US" sz="2000" dirty="0">
                <a:solidFill>
                  <a:schemeClr val="tx1"/>
                </a:solidFill>
              </a:rPr>
              <a:t>returns 13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17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object knows its class (4)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83029" y="1175657"/>
            <a:ext cx="1687286" cy="1687286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 = 10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= 20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 = 10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 =</a:t>
            </a:r>
          </a:p>
        </p:txBody>
      </p:sp>
      <p:sp>
        <p:nvSpPr>
          <p:cNvPr id="6" name="Oval 5"/>
          <p:cNvSpPr/>
          <p:nvPr/>
        </p:nvSpPr>
        <p:spPr>
          <a:xfrm>
            <a:off x="2144486" y="2525485"/>
            <a:ext cx="1687286" cy="1687286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 = 15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= 35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 = 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 =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06686" y="1417638"/>
            <a:ext cx="4637314" cy="185896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(class* object% () 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(init-field x y r)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(foo) (+ x y))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(bar n) (+ r n))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</a:t>
            </a:r>
            <a:r>
              <a:rPr lang="en-US" sz="1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baz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n) (+ (send this foo)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              n)))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...)</a:t>
            </a:r>
          </a:p>
        </p:txBody>
      </p:sp>
      <p:cxnSp>
        <p:nvCxnSpPr>
          <p:cNvPr id="8" name="Straight Arrow Connector 7"/>
          <p:cNvCxnSpPr>
            <a:stCxn id="4" idx="6"/>
          </p:cNvCxnSpPr>
          <p:nvPr/>
        </p:nvCxnSpPr>
        <p:spPr>
          <a:xfrm>
            <a:off x="1970315" y="2019300"/>
            <a:ext cx="25363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6"/>
          </p:cNvCxnSpPr>
          <p:nvPr/>
        </p:nvCxnSpPr>
        <p:spPr>
          <a:xfrm flipV="1">
            <a:off x="3831772" y="3124200"/>
            <a:ext cx="674914" cy="24492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83029" y="3276600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26672" y="4028105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obj2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582951" y="2862943"/>
            <a:ext cx="146392" cy="41365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1" idx="3"/>
          </p:cNvCxnSpPr>
          <p:nvPr/>
        </p:nvCxnSpPr>
        <p:spPr>
          <a:xfrm flipV="1">
            <a:off x="1726516" y="3897086"/>
            <a:ext cx="417970" cy="3156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256314" y="3645932"/>
            <a:ext cx="4430486" cy="25589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Methods are just Racket functions, so they can do anything a Racket function can do, including send messages to objects.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(send obj1 </a:t>
            </a:r>
            <a:r>
              <a:rPr lang="en-US" sz="2000" b="1" dirty="0" err="1" smtClean="0">
                <a:solidFill>
                  <a:schemeClr val="tx1"/>
                </a:solidFill>
              </a:rPr>
              <a:t>baz</a:t>
            </a:r>
            <a:r>
              <a:rPr lang="en-US" sz="2000" b="1" dirty="0" smtClean="0">
                <a:solidFill>
                  <a:schemeClr val="tx1"/>
                </a:solidFill>
              </a:rPr>
              <a:t> 20) </a:t>
            </a:r>
            <a:r>
              <a:rPr lang="en-US" sz="2000" dirty="0" smtClean="0">
                <a:solidFill>
                  <a:schemeClr val="tx1"/>
                </a:solidFill>
              </a:rPr>
              <a:t>returns (+ 30 20) = 50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(send obj2 </a:t>
            </a:r>
            <a:r>
              <a:rPr lang="en-US" sz="2000" b="1" dirty="0" err="1" smtClean="0">
                <a:solidFill>
                  <a:schemeClr val="tx1"/>
                </a:solidFill>
              </a:rPr>
              <a:t>baz</a:t>
            </a:r>
            <a:r>
              <a:rPr lang="en-US" sz="2000" b="1" dirty="0" smtClean="0">
                <a:solidFill>
                  <a:schemeClr val="tx1"/>
                </a:solidFill>
              </a:rPr>
              <a:t> 20) </a:t>
            </a:r>
            <a:r>
              <a:rPr lang="en-US" sz="2000" dirty="0" smtClean="0">
                <a:solidFill>
                  <a:schemeClr val="tx1"/>
                </a:solidFill>
              </a:rPr>
              <a:t>returns (+ 50 20) = 70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5" name="Arc 14"/>
          <p:cNvSpPr/>
          <p:nvPr/>
        </p:nvSpPr>
        <p:spPr>
          <a:xfrm>
            <a:off x="1308546" y="2410051"/>
            <a:ext cx="827314" cy="714149"/>
          </a:xfrm>
          <a:prstGeom prst="arc">
            <a:avLst>
              <a:gd name="adj1" fmla="val 16200000"/>
              <a:gd name="adj2" fmla="val 10426882"/>
            </a:avLst>
          </a:prstGeom>
          <a:ln w="22225">
            <a:solidFill>
              <a:schemeClr val="tx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>
            <a:off x="3152672" y="3824801"/>
            <a:ext cx="827314" cy="714149"/>
          </a:xfrm>
          <a:prstGeom prst="arc">
            <a:avLst>
              <a:gd name="adj1" fmla="val 16200000"/>
              <a:gd name="adj2" fmla="val 10426882"/>
            </a:avLst>
          </a:prstGeom>
          <a:ln w="22225">
            <a:solidFill>
              <a:schemeClr val="tx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object knows its class (5)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06686" y="1417638"/>
            <a:ext cx="4637314" cy="185896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(class* object% () 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(init-field x y r)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(foo) (+ x y))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(bar n) (+ r n))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</a:t>
            </a:r>
            <a:r>
              <a:rPr lang="en-US" sz="1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baz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n) (+ (send this foo)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              n)))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...)</a:t>
            </a:r>
          </a:p>
        </p:txBody>
      </p:sp>
      <p:cxnSp>
        <p:nvCxnSpPr>
          <p:cNvPr id="8" name="Straight Arrow Connector 7"/>
          <p:cNvCxnSpPr>
            <a:stCxn id="4" idx="6"/>
          </p:cNvCxnSpPr>
          <p:nvPr/>
        </p:nvCxnSpPr>
        <p:spPr>
          <a:xfrm>
            <a:off x="1970315" y="2019300"/>
            <a:ext cx="25363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6"/>
          </p:cNvCxnSpPr>
          <p:nvPr/>
        </p:nvCxnSpPr>
        <p:spPr>
          <a:xfrm flipV="1">
            <a:off x="3831772" y="3124200"/>
            <a:ext cx="674914" cy="24492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83029" y="3276600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26672" y="4028105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obj2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582951" y="2862943"/>
            <a:ext cx="146392" cy="41365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1" idx="3"/>
          </p:cNvCxnSpPr>
          <p:nvPr/>
        </p:nvCxnSpPr>
        <p:spPr>
          <a:xfrm flipV="1">
            <a:off x="1726516" y="3897086"/>
            <a:ext cx="417970" cy="3156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283029" y="1175657"/>
            <a:ext cx="1852831" cy="1948543"/>
            <a:chOff x="283029" y="1175657"/>
            <a:chExt cx="1852831" cy="1948543"/>
          </a:xfrm>
        </p:grpSpPr>
        <p:sp>
          <p:nvSpPr>
            <p:cNvPr id="4" name="Oval 3"/>
            <p:cNvSpPr/>
            <p:nvPr/>
          </p:nvSpPr>
          <p:spPr>
            <a:xfrm>
              <a:off x="283029" y="1175657"/>
              <a:ext cx="1687286" cy="168728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x = 10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y = 20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r = 10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this =</a:t>
              </a:r>
            </a:p>
          </p:txBody>
        </p:sp>
        <p:sp>
          <p:nvSpPr>
            <p:cNvPr id="15" name="Arc 14"/>
            <p:cNvSpPr/>
            <p:nvPr/>
          </p:nvSpPr>
          <p:spPr>
            <a:xfrm>
              <a:off x="1308546" y="2410051"/>
              <a:ext cx="827314" cy="714149"/>
            </a:xfrm>
            <a:prstGeom prst="arc">
              <a:avLst>
                <a:gd name="adj1" fmla="val 16200000"/>
                <a:gd name="adj2" fmla="val 10426882"/>
              </a:avLst>
            </a:prstGeom>
            <a:ln w="22225">
              <a:solidFill>
                <a:schemeClr val="tx1"/>
              </a:solidFill>
              <a:headEnd type="oval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144486" y="2525485"/>
            <a:ext cx="1835500" cy="2013465"/>
            <a:chOff x="2144486" y="2525485"/>
            <a:chExt cx="1835500" cy="2013465"/>
          </a:xfrm>
        </p:grpSpPr>
        <p:sp>
          <p:nvSpPr>
            <p:cNvPr id="6" name="Oval 5"/>
            <p:cNvSpPr/>
            <p:nvPr/>
          </p:nvSpPr>
          <p:spPr>
            <a:xfrm>
              <a:off x="2144486" y="2525485"/>
              <a:ext cx="1687286" cy="168728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x = 15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y = 35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r = 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this =</a:t>
              </a:r>
            </a:p>
          </p:txBody>
        </p:sp>
        <p:sp>
          <p:nvSpPr>
            <p:cNvPr id="16" name="Arc 15"/>
            <p:cNvSpPr/>
            <p:nvPr/>
          </p:nvSpPr>
          <p:spPr>
            <a:xfrm>
              <a:off x="3152672" y="3824801"/>
              <a:ext cx="827314" cy="714149"/>
            </a:xfrm>
            <a:prstGeom prst="arc">
              <a:avLst>
                <a:gd name="adj1" fmla="val 16200000"/>
                <a:gd name="adj2" fmla="val 10426882"/>
              </a:avLst>
            </a:prstGeom>
            <a:ln w="22225">
              <a:solidFill>
                <a:schemeClr val="tx1"/>
              </a:solidFill>
              <a:headEnd type="oval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08844" y="4441370"/>
            <a:ext cx="1835500" cy="2013465"/>
            <a:chOff x="2144486" y="2525485"/>
            <a:chExt cx="1835500" cy="2013465"/>
          </a:xfrm>
        </p:grpSpPr>
        <p:sp>
          <p:nvSpPr>
            <p:cNvPr id="18" name="Oval 17"/>
            <p:cNvSpPr/>
            <p:nvPr/>
          </p:nvSpPr>
          <p:spPr>
            <a:xfrm>
              <a:off x="2144486" y="2525485"/>
              <a:ext cx="1687286" cy="168728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x = 15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y = 35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r = 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this =</a:t>
              </a:r>
            </a:p>
          </p:txBody>
        </p:sp>
        <p:sp>
          <p:nvSpPr>
            <p:cNvPr id="19" name="Arc 18"/>
            <p:cNvSpPr/>
            <p:nvPr/>
          </p:nvSpPr>
          <p:spPr>
            <a:xfrm>
              <a:off x="3152672" y="3824801"/>
              <a:ext cx="827314" cy="714149"/>
            </a:xfrm>
            <a:prstGeom prst="arc">
              <a:avLst>
                <a:gd name="adj1" fmla="val 16200000"/>
                <a:gd name="adj2" fmla="val 10426882"/>
              </a:avLst>
            </a:prstGeom>
            <a:ln w="22225">
              <a:solidFill>
                <a:schemeClr val="tx1"/>
              </a:solidFill>
              <a:headEnd type="oval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2808514" y="4559301"/>
            <a:ext cx="3516085" cy="185896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(class* object% () 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(init-field x y r)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(foo) (+ x y))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(bar n) (</a:t>
            </a:r>
            <a:r>
              <a:rPr lang="en-US" sz="1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r n))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</a:t>
            </a:r>
            <a:r>
              <a:rPr lang="en-US" sz="1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baz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n) 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(+ (send this foo) n)))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...)</a:t>
            </a:r>
          </a:p>
        </p:txBody>
      </p:sp>
      <p:cxnSp>
        <p:nvCxnSpPr>
          <p:cNvPr id="22" name="Straight Arrow Connector 21"/>
          <p:cNvCxnSpPr>
            <a:stCxn id="18" idx="6"/>
          </p:cNvCxnSpPr>
          <p:nvPr/>
        </p:nvCxnSpPr>
        <p:spPr>
          <a:xfrm>
            <a:off x="2196130" y="5285013"/>
            <a:ext cx="61238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6225" y="6270169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obj3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3" idx="0"/>
          </p:cNvCxnSpPr>
          <p:nvPr/>
        </p:nvCxnSpPr>
        <p:spPr>
          <a:xfrm flipV="1">
            <a:off x="656147" y="6019800"/>
            <a:ext cx="226726" cy="25036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422571" y="3461267"/>
            <a:ext cx="2536372" cy="25585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Here's another object, obj3, of a different class (observe that  the bar method is different).  If we send a message to obj3, then obj3's methods will be invoked.</a:t>
            </a:r>
          </a:p>
        </p:txBody>
      </p:sp>
    </p:spTree>
    <p:extLst>
      <p:ext uri="{BB962C8B-B14F-4D97-AF65-F5344CB8AC3E}">
        <p14:creationId xmlns:p14="http://schemas.microsoft.com/office/powerpoint/2010/main" val="79804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object knows its class (6)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06686" y="1417638"/>
            <a:ext cx="4637314" cy="185896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(class* object% () 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(init-field x y r)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(foo) (+ x y))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(bar n) (+ r n))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</a:t>
            </a:r>
            <a:r>
              <a:rPr lang="en-US" sz="1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baz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n) (+ (send this foo)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              n)))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...)</a:t>
            </a:r>
          </a:p>
        </p:txBody>
      </p:sp>
      <p:cxnSp>
        <p:nvCxnSpPr>
          <p:cNvPr id="8" name="Straight Arrow Connector 7"/>
          <p:cNvCxnSpPr>
            <a:stCxn id="4" idx="6"/>
          </p:cNvCxnSpPr>
          <p:nvPr/>
        </p:nvCxnSpPr>
        <p:spPr>
          <a:xfrm>
            <a:off x="1970315" y="2019300"/>
            <a:ext cx="25363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6"/>
          </p:cNvCxnSpPr>
          <p:nvPr/>
        </p:nvCxnSpPr>
        <p:spPr>
          <a:xfrm flipV="1">
            <a:off x="3831772" y="3124200"/>
            <a:ext cx="674914" cy="24492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83029" y="3276600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26672" y="4028105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obj2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582951" y="2862943"/>
            <a:ext cx="146392" cy="41365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1" idx="3"/>
          </p:cNvCxnSpPr>
          <p:nvPr/>
        </p:nvCxnSpPr>
        <p:spPr>
          <a:xfrm flipV="1">
            <a:off x="1726516" y="3897086"/>
            <a:ext cx="417970" cy="3156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283029" y="1175657"/>
            <a:ext cx="1852831" cy="1948543"/>
            <a:chOff x="283029" y="1175657"/>
            <a:chExt cx="1852831" cy="1948543"/>
          </a:xfrm>
        </p:grpSpPr>
        <p:sp>
          <p:nvSpPr>
            <p:cNvPr id="4" name="Oval 3"/>
            <p:cNvSpPr/>
            <p:nvPr/>
          </p:nvSpPr>
          <p:spPr>
            <a:xfrm>
              <a:off x="283029" y="1175657"/>
              <a:ext cx="1687286" cy="168728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x = 10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y = 20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r = 10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this =</a:t>
              </a:r>
            </a:p>
          </p:txBody>
        </p:sp>
        <p:sp>
          <p:nvSpPr>
            <p:cNvPr id="15" name="Arc 14"/>
            <p:cNvSpPr/>
            <p:nvPr/>
          </p:nvSpPr>
          <p:spPr>
            <a:xfrm>
              <a:off x="1308546" y="2410051"/>
              <a:ext cx="827314" cy="714149"/>
            </a:xfrm>
            <a:prstGeom prst="arc">
              <a:avLst>
                <a:gd name="adj1" fmla="val 16200000"/>
                <a:gd name="adj2" fmla="val 10426882"/>
              </a:avLst>
            </a:prstGeom>
            <a:ln w="22225">
              <a:solidFill>
                <a:schemeClr val="tx1"/>
              </a:solidFill>
              <a:headEnd type="oval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144486" y="2525485"/>
            <a:ext cx="1835500" cy="2013465"/>
            <a:chOff x="2144486" y="2525485"/>
            <a:chExt cx="1835500" cy="2013465"/>
          </a:xfrm>
        </p:grpSpPr>
        <p:sp>
          <p:nvSpPr>
            <p:cNvPr id="6" name="Oval 5"/>
            <p:cNvSpPr/>
            <p:nvPr/>
          </p:nvSpPr>
          <p:spPr>
            <a:xfrm>
              <a:off x="2144486" y="2525485"/>
              <a:ext cx="1687286" cy="168728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x = 15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y = 35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r = 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this =</a:t>
              </a:r>
            </a:p>
          </p:txBody>
        </p:sp>
        <p:sp>
          <p:nvSpPr>
            <p:cNvPr id="16" name="Arc 15"/>
            <p:cNvSpPr/>
            <p:nvPr/>
          </p:nvSpPr>
          <p:spPr>
            <a:xfrm>
              <a:off x="3152672" y="3824801"/>
              <a:ext cx="827314" cy="714149"/>
            </a:xfrm>
            <a:prstGeom prst="arc">
              <a:avLst>
                <a:gd name="adj1" fmla="val 16200000"/>
                <a:gd name="adj2" fmla="val 10426882"/>
              </a:avLst>
            </a:prstGeom>
            <a:ln w="22225">
              <a:solidFill>
                <a:schemeClr val="tx1"/>
              </a:solidFill>
              <a:headEnd type="oval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08844" y="4441370"/>
            <a:ext cx="1835500" cy="2013465"/>
            <a:chOff x="2144486" y="2525485"/>
            <a:chExt cx="1835500" cy="2013465"/>
          </a:xfrm>
        </p:grpSpPr>
        <p:sp>
          <p:nvSpPr>
            <p:cNvPr id="18" name="Oval 17"/>
            <p:cNvSpPr/>
            <p:nvPr/>
          </p:nvSpPr>
          <p:spPr>
            <a:xfrm>
              <a:off x="2144486" y="2525485"/>
              <a:ext cx="1687286" cy="168728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x = 15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y = 35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r = 5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this =</a:t>
              </a:r>
            </a:p>
          </p:txBody>
        </p:sp>
        <p:sp>
          <p:nvSpPr>
            <p:cNvPr id="19" name="Arc 18"/>
            <p:cNvSpPr/>
            <p:nvPr/>
          </p:nvSpPr>
          <p:spPr>
            <a:xfrm>
              <a:off x="3152672" y="3824801"/>
              <a:ext cx="827314" cy="714149"/>
            </a:xfrm>
            <a:prstGeom prst="arc">
              <a:avLst>
                <a:gd name="adj1" fmla="val 16200000"/>
                <a:gd name="adj2" fmla="val 10426882"/>
              </a:avLst>
            </a:prstGeom>
            <a:ln w="22225">
              <a:solidFill>
                <a:schemeClr val="tx1"/>
              </a:solidFill>
              <a:headEnd type="oval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2808514" y="4559301"/>
            <a:ext cx="3516085" cy="185896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(class* object% () 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(init-field x y r)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(foo) (+ x y))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(bar n) (</a:t>
            </a:r>
            <a:r>
              <a:rPr lang="en-US" sz="14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r n))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</a:t>
            </a:r>
            <a:r>
              <a:rPr lang="en-US" sz="14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baz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n) 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(+ (send this foo) n)))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...)</a:t>
            </a:r>
          </a:p>
        </p:txBody>
      </p:sp>
      <p:cxnSp>
        <p:nvCxnSpPr>
          <p:cNvPr id="22" name="Straight Arrow Connector 21"/>
          <p:cNvCxnSpPr>
            <a:stCxn id="18" idx="6"/>
          </p:cNvCxnSpPr>
          <p:nvPr/>
        </p:nvCxnSpPr>
        <p:spPr>
          <a:xfrm>
            <a:off x="2196130" y="5285013"/>
            <a:ext cx="61238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6225" y="6270169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obj3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3" idx="0"/>
          </p:cNvCxnSpPr>
          <p:nvPr/>
        </p:nvCxnSpPr>
        <p:spPr>
          <a:xfrm flipV="1">
            <a:off x="656147" y="6019800"/>
            <a:ext cx="226726" cy="25036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422571" y="3461267"/>
            <a:ext cx="2536372" cy="22794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So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(send obj2 bar 8)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= (+ 5 8)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= 13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(send obj3 bar 8)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= (- 5 8)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= -3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91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Racket Class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use full Racket (yay!)</a:t>
            </a:r>
          </a:p>
          <a:p>
            <a:r>
              <a:rPr lang="en-US" dirty="0" smtClean="0"/>
              <a:t>Write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</a:t>
            </a:r>
            <a:r>
              <a:rPr lang="en-US" dirty="0" err="1" smtClean="0"/>
              <a:t>lang</a:t>
            </a:r>
            <a:r>
              <a:rPr lang="en-US" dirty="0" smtClean="0"/>
              <a:t> racket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at the beginning of each file</a:t>
            </a:r>
          </a:p>
          <a:p>
            <a:r>
              <a:rPr lang="en-US" dirty="0" smtClean="0"/>
              <a:t>And set the Language level to "Determine Language from Source"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1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demonstration system: space-</a:t>
            </a:r>
            <a:r>
              <a:rPr lang="en-US" dirty="0" err="1" smtClean="0"/>
              <a:t>invaders.rkt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simple animated system using the universe module and the Racket object system</a:t>
            </a:r>
          </a:p>
          <a:p>
            <a:r>
              <a:rPr lang="en-US" dirty="0" smtClean="0"/>
              <a:t>Specifications:</a:t>
            </a:r>
          </a:p>
          <a:p>
            <a:r>
              <a:rPr lang="en-US" dirty="0" smtClean="0"/>
              <a:t>We have classes for</a:t>
            </a:r>
          </a:p>
          <a:p>
            <a:pPr lvl="1"/>
            <a:r>
              <a:rPr lang="en-US" dirty="0" smtClean="0"/>
              <a:t>worlds</a:t>
            </a:r>
          </a:p>
          <a:p>
            <a:pPr lvl="1"/>
            <a:r>
              <a:rPr lang="en-US" dirty="0" smtClean="0"/>
              <a:t>bombs</a:t>
            </a:r>
          </a:p>
          <a:p>
            <a:pPr lvl="1"/>
            <a:r>
              <a:rPr lang="en-US" dirty="0" smtClean="0"/>
              <a:t>helicopters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9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system starts, the world contains just a helicopter</a:t>
            </a:r>
          </a:p>
          <a:p>
            <a:r>
              <a:rPr lang="en-US" dirty="0" smtClean="0"/>
              <a:t>the helicopter rises at a constant rate</a:t>
            </a:r>
          </a:p>
          <a:p>
            <a:r>
              <a:rPr lang="en-US" dirty="0" smtClean="0"/>
              <a:t>Press space to drop a new bomb</a:t>
            </a:r>
          </a:p>
          <a:p>
            <a:r>
              <a:rPr lang="en-US" dirty="0" smtClean="0"/>
              <a:t>Bombs fall at a constant rate</a:t>
            </a:r>
          </a:p>
          <a:p>
            <a:r>
              <a:rPr lang="en-US" dirty="0" smtClean="0"/>
              <a:t>Bombs are </a:t>
            </a:r>
            <a:r>
              <a:rPr lang="en-US" dirty="0" err="1" smtClean="0"/>
              <a:t>draggable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1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We'll walk through the code of this system to illustrate the Racket object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Demonstration: space-</a:t>
            </a:r>
            <a:r>
              <a:rPr lang="en-US" dirty="0" err="1" smtClean="0"/>
              <a:t>invaders.rkt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Demonstration and code walkthrough 10-1-space-invaders.rkt</a:t>
            </a:r>
          </a:p>
          <a:p>
            <a:r>
              <a:rPr lang="en-US" dirty="0" smtClean="0"/>
              <a:t>Demonstration: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youtu.be/hbcPu5B8q40</a:t>
            </a:r>
            <a:r>
              <a:rPr lang="en-US" dirty="0" smtClean="0"/>
              <a:t> (0:48)</a:t>
            </a:r>
          </a:p>
          <a:p>
            <a:r>
              <a:rPr lang="en-US" dirty="0" smtClean="0"/>
              <a:t>Walkthrough:</a:t>
            </a:r>
          </a:p>
          <a:p>
            <a:pPr lvl="1"/>
            <a:r>
              <a:rPr lang="en-US" dirty="0" smtClean="0"/>
              <a:t>Part 1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youtu.be/Pbc0ruZb33U</a:t>
            </a:r>
            <a:r>
              <a:rPr lang="en-US" dirty="0" smtClean="0"/>
              <a:t> (7:09)</a:t>
            </a:r>
          </a:p>
          <a:p>
            <a:pPr lvl="1"/>
            <a:r>
              <a:rPr lang="en-US" dirty="0"/>
              <a:t>Part 2: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youtu.be/HSZGSj04Ll0</a:t>
            </a:r>
            <a:r>
              <a:rPr lang="en-US" dirty="0" smtClean="0"/>
              <a:t> (7:03)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79558" y="5521146"/>
            <a:ext cx="4740442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2000"/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As </a:t>
            </a:r>
            <a:r>
              <a:rPr lang="en-US" dirty="0" smtClean="0"/>
              <a:t>with other videos, </a:t>
            </a:r>
            <a:r>
              <a:rPr lang="en-US" dirty="0"/>
              <a:t>these videos were recorded earlier, and may not represent our best current practice.  In particular, they use Number instead of Integer.</a:t>
            </a:r>
          </a:p>
        </p:txBody>
      </p:sp>
    </p:spTree>
    <p:extLst>
      <p:ext uri="{BB962C8B-B14F-4D97-AF65-F5344CB8AC3E}">
        <p14:creationId xmlns:p14="http://schemas.microsoft.com/office/powerpoint/2010/main" val="90148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learned </a:t>
            </a:r>
            <a:r>
              <a:rPr lang="en-US" dirty="0"/>
              <a:t>the basics about classes, objects, fields, and methods.</a:t>
            </a:r>
          </a:p>
          <a:p>
            <a:r>
              <a:rPr lang="en-US" dirty="0" smtClean="0"/>
              <a:t>We’ve seen how </a:t>
            </a:r>
            <a:r>
              <a:rPr lang="en-US" dirty="0"/>
              <a:t>these ideas are expressed in the Racket object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module, we will </a:t>
            </a:r>
            <a:r>
              <a:rPr lang="en-US" dirty="0" smtClean="0"/>
              <a:t>see </a:t>
            </a:r>
            <a:r>
              <a:rPr lang="en-US" dirty="0" smtClean="0"/>
              <a:t>how classes, objects, and interfaces fit into our account of information analysis and data design</a:t>
            </a:r>
          </a:p>
          <a:p>
            <a:r>
              <a:rPr lang="en-US" dirty="0" smtClean="0"/>
              <a:t>We'll see how the functional and the object-oriented models are related</a:t>
            </a:r>
          </a:p>
          <a:p>
            <a:r>
              <a:rPr lang="en-US" dirty="0" smtClean="0"/>
              <a:t>We'll learn how to apply the design recipe in an object-oriented setting.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4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the file 10-1-space-invaders.rkt in the </a:t>
            </a:r>
            <a:r>
              <a:rPr lang="en-US" smtClean="0"/>
              <a:t>Examples folder</a:t>
            </a:r>
            <a:endParaRPr lang="en-US" dirty="0" smtClean="0"/>
          </a:p>
          <a:p>
            <a:r>
              <a:rPr lang="en-US" dirty="0"/>
              <a:t>Do the Guided </a:t>
            </a:r>
            <a:r>
              <a:rPr lang="en-US" dirty="0" smtClean="0"/>
              <a:t>Practices</a:t>
            </a:r>
          </a:p>
          <a:p>
            <a:r>
              <a:rPr lang="en-US" dirty="0" smtClean="0"/>
              <a:t>If you have questions about this lesson, ask them on the Discussion Board</a:t>
            </a:r>
          </a:p>
          <a:p>
            <a:r>
              <a:rPr lang="en-US" dirty="0" smtClean="0"/>
              <a:t>Go on to the next 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3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400800" y="1757787"/>
            <a:ext cx="18288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Generalization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400800" y="256447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Constants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400800" y="3371153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Expressions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400800" y="4177836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Contexts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6400800" y="4984519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Data Representations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6400800" y="579120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Method Implementations</a:t>
            </a:r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914400" y="951104"/>
            <a:ext cx="1828800" cy="5373496"/>
            <a:chOff x="476250" y="951104"/>
            <a:chExt cx="1828800" cy="5373496"/>
          </a:xfrm>
        </p:grpSpPr>
        <p:sp>
          <p:nvSpPr>
            <p:cNvPr id="22" name="Rounded Rectangle 21"/>
            <p:cNvSpPr/>
            <p:nvPr/>
          </p:nvSpPr>
          <p:spPr>
            <a:xfrm>
              <a:off x="476250" y="256447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Mixed Data</a:t>
              </a:r>
              <a:endParaRPr lang="en-US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76250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 Representations</a:t>
              </a:r>
              <a:endParaRPr lang="en-US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6250" y="1757787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Basics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76250" y="3371153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dk1"/>
                  </a:solidFill>
                </a:rPr>
                <a:t>Recursive Data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76250" y="417783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Functional Data</a:t>
              </a:r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76250" y="4984519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Objects &amp; Classes</a:t>
              </a:r>
              <a:endParaRPr lang="en-US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476250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Stateful</a:t>
              </a:r>
              <a:r>
                <a:rPr lang="en-US" dirty="0" smtClean="0"/>
                <a:t> Objects</a:t>
              </a:r>
              <a:endParaRPr lang="en-US" dirty="0"/>
            </a:p>
          </p:txBody>
        </p:sp>
        <p:cxnSp>
          <p:nvCxnSpPr>
            <p:cNvPr id="58" name="Straight Arrow Connector 57"/>
            <p:cNvCxnSpPr>
              <a:stCxn id="12" idx="2"/>
              <a:endCxn id="22" idx="0"/>
            </p:cNvCxnSpPr>
            <p:nvPr/>
          </p:nvCxnSpPr>
          <p:spPr>
            <a:xfrm>
              <a:off x="1390650" y="2291187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2" idx="2"/>
              <a:endCxn id="27" idx="0"/>
            </p:cNvCxnSpPr>
            <p:nvPr/>
          </p:nvCxnSpPr>
          <p:spPr>
            <a:xfrm>
              <a:off x="1390650" y="3097870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3657600" y="951104"/>
            <a:ext cx="1828800" cy="5373496"/>
            <a:chOff x="2598691" y="951104"/>
            <a:chExt cx="1828800" cy="5373496"/>
          </a:xfrm>
        </p:grpSpPr>
        <p:sp>
          <p:nvSpPr>
            <p:cNvPr id="6" name="Rounded Rectangle 5"/>
            <p:cNvSpPr/>
            <p:nvPr/>
          </p:nvSpPr>
          <p:spPr>
            <a:xfrm>
              <a:off x="2598691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Design Strategies</a:t>
              </a:r>
              <a:endParaRPr lang="en-US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598691" y="1757787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Function Composition</a:t>
              </a:r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598691" y="276614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Structural Decomposition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598691" y="3774493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Generalization</a:t>
              </a:r>
              <a:endParaRPr lang="en-US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598691" y="478284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General Recursion</a:t>
              </a:r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598691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Communication via State</a:t>
              </a:r>
              <a:endParaRPr lang="en-US" dirty="0"/>
            </a:p>
          </p:txBody>
        </p:sp>
        <p:cxnSp>
          <p:nvCxnSpPr>
            <p:cNvPr id="70" name="Straight Arrow Connector 69"/>
            <p:cNvCxnSpPr>
              <a:stCxn id="13" idx="2"/>
              <a:endCxn id="23" idx="0"/>
            </p:cNvCxnSpPr>
            <p:nvPr/>
          </p:nvCxnSpPr>
          <p:spPr>
            <a:xfrm>
              <a:off x="3513091" y="2291187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23" idx="2"/>
              <a:endCxn id="28" idx="0"/>
            </p:cNvCxnSpPr>
            <p:nvPr/>
          </p:nvCxnSpPr>
          <p:spPr>
            <a:xfrm>
              <a:off x="3513091" y="3299540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28" idx="2"/>
              <a:endCxn id="38" idx="0"/>
            </p:cNvCxnSpPr>
            <p:nvPr/>
          </p:nvCxnSpPr>
          <p:spPr>
            <a:xfrm>
              <a:off x="3513091" y="4307893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38" idx="2"/>
              <a:endCxn id="48" idx="0"/>
            </p:cNvCxnSpPr>
            <p:nvPr/>
          </p:nvCxnSpPr>
          <p:spPr>
            <a:xfrm>
              <a:off x="3513091" y="5316246"/>
              <a:ext cx="0" cy="4749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Arrow Connector 87"/>
          <p:cNvCxnSpPr>
            <a:stCxn id="7" idx="2"/>
            <a:endCxn id="14" idx="0"/>
          </p:cNvCxnSpPr>
          <p:nvPr/>
        </p:nvCxnSpPr>
        <p:spPr>
          <a:xfrm>
            <a:off x="7315200" y="2291187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14" idx="2"/>
            <a:endCxn id="29" idx="0"/>
          </p:cNvCxnSpPr>
          <p:nvPr/>
        </p:nvCxnSpPr>
        <p:spPr>
          <a:xfrm>
            <a:off x="7315200" y="3097870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9" idx="2"/>
            <a:endCxn id="34" idx="0"/>
          </p:cNvCxnSpPr>
          <p:nvPr/>
        </p:nvCxnSpPr>
        <p:spPr>
          <a:xfrm>
            <a:off x="73152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4" idx="2"/>
            <a:endCxn id="39" idx="0"/>
          </p:cNvCxnSpPr>
          <p:nvPr/>
        </p:nvCxnSpPr>
        <p:spPr>
          <a:xfrm>
            <a:off x="73152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9" idx="2"/>
            <a:endCxn id="44" idx="0"/>
          </p:cNvCxnSpPr>
          <p:nvPr/>
        </p:nvCxnSpPr>
        <p:spPr>
          <a:xfrm>
            <a:off x="73152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ounded Rectangle 102"/>
          <p:cNvSpPr/>
          <p:nvPr/>
        </p:nvSpPr>
        <p:spPr>
          <a:xfrm>
            <a:off x="5791200" y="417704"/>
            <a:ext cx="3048000" cy="10668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400" dirty="0" smtClean="0"/>
              <a:t>Module 10</a:t>
            </a:r>
            <a:endParaRPr lang="en-US" sz="44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27" idx="2"/>
            <a:endCxn id="37" idx="0"/>
          </p:cNvCxnSpPr>
          <p:nvPr/>
        </p:nvCxnSpPr>
        <p:spPr>
          <a:xfrm>
            <a:off x="18288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7" idx="2"/>
            <a:endCxn id="42" idx="0"/>
          </p:cNvCxnSpPr>
          <p:nvPr/>
        </p:nvCxnSpPr>
        <p:spPr>
          <a:xfrm>
            <a:off x="18288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2" idx="2"/>
            <a:endCxn id="47" idx="0"/>
          </p:cNvCxnSpPr>
          <p:nvPr/>
        </p:nvCxnSpPr>
        <p:spPr>
          <a:xfrm>
            <a:off x="18288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28" idx="3"/>
            <a:endCxn id="7" idx="1"/>
          </p:cNvCxnSpPr>
          <p:nvPr/>
        </p:nvCxnSpPr>
        <p:spPr>
          <a:xfrm flipV="1">
            <a:off x="5486400" y="2024487"/>
            <a:ext cx="914400" cy="2016706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0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this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the basics about classes, objects, fields, and methods.</a:t>
            </a:r>
          </a:p>
          <a:p>
            <a:r>
              <a:rPr lang="en-US" dirty="0" smtClean="0"/>
              <a:t>Learn how these ideas are expressed in the Racket object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object?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 object is another way of representing compound data, like a struct.  </a:t>
            </a:r>
          </a:p>
          <a:p>
            <a:r>
              <a:rPr lang="en-US" sz="2400" dirty="0" smtClean="0"/>
              <a:t>Like a struct, it has </a:t>
            </a:r>
            <a:r>
              <a:rPr lang="en-US" sz="2400" i="1" dirty="0" smtClean="0">
                <a:solidFill>
                  <a:srgbClr val="FF0000"/>
                </a:solidFill>
              </a:rPr>
              <a:t>fields</a:t>
            </a:r>
            <a:r>
              <a:rPr lang="en-US" sz="2400" i="1" dirty="0" smtClean="0"/>
              <a:t>.</a:t>
            </a:r>
            <a:endParaRPr lang="en-US" sz="2400" dirty="0"/>
          </a:p>
          <a:p>
            <a:r>
              <a:rPr lang="en-US" sz="2400" dirty="0" smtClean="0"/>
              <a:t>It has one built-in field, called </a:t>
            </a:r>
            <a:r>
              <a:rPr lang="en-US" sz="2400" b="1" dirty="0" smtClean="0"/>
              <a:t>this</a:t>
            </a:r>
            <a:r>
              <a:rPr lang="en-US" sz="2400" dirty="0" smtClean="0"/>
              <a:t>, which always refers to this object</a:t>
            </a:r>
          </a:p>
          <a:p>
            <a:r>
              <a:rPr lang="en-US" sz="2400" dirty="0" smtClean="0"/>
              <a:t>Here are pictures of two simple objects:</a:t>
            </a:r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1396721" y="4442226"/>
            <a:ext cx="1687286" cy="1687286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 = 10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= 20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 = 10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 = </a:t>
            </a:r>
          </a:p>
        </p:txBody>
      </p:sp>
      <p:sp>
        <p:nvSpPr>
          <p:cNvPr id="5" name="Oval 4"/>
          <p:cNvSpPr/>
          <p:nvPr/>
        </p:nvSpPr>
        <p:spPr>
          <a:xfrm>
            <a:off x="4093029" y="4461503"/>
            <a:ext cx="1687286" cy="1687286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h</a:t>
            </a:r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30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w</a:t>
            </a:r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15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color = "blue"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 = </a:t>
            </a:r>
          </a:p>
        </p:txBody>
      </p:sp>
      <p:sp>
        <p:nvSpPr>
          <p:cNvPr id="6" name="Arc 5"/>
          <p:cNvSpPr/>
          <p:nvPr/>
        </p:nvSpPr>
        <p:spPr>
          <a:xfrm>
            <a:off x="2387322" y="5693227"/>
            <a:ext cx="827314" cy="714149"/>
          </a:xfrm>
          <a:prstGeom prst="arc">
            <a:avLst>
              <a:gd name="adj1" fmla="val 16200000"/>
              <a:gd name="adj2" fmla="val 10426882"/>
            </a:avLst>
          </a:prstGeom>
          <a:ln w="22225">
            <a:solidFill>
              <a:schemeClr val="tx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6"/>
          <p:cNvSpPr/>
          <p:nvPr/>
        </p:nvSpPr>
        <p:spPr>
          <a:xfrm>
            <a:off x="5054322" y="5856511"/>
            <a:ext cx="827314" cy="714149"/>
          </a:xfrm>
          <a:prstGeom prst="arc">
            <a:avLst>
              <a:gd name="adj1" fmla="val 16200000"/>
              <a:gd name="adj2" fmla="val 11319390"/>
            </a:avLst>
          </a:prstGeom>
          <a:ln w="22225">
            <a:solidFill>
              <a:schemeClr val="tx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272784" y="4599432"/>
            <a:ext cx="2496312" cy="19712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We assume that you've seen some kind of object-oriented programming before, so we're just reviewing vocabulary here.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If you've really never used OOP before, go do some outside reading before continuing.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compute with an object?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object comes equipped with a set of procedures, called </a:t>
            </a:r>
            <a:r>
              <a:rPr lang="en-US" i="1" dirty="0" smtClean="0">
                <a:solidFill>
                  <a:srgbClr val="FF0000"/>
                </a:solidFill>
              </a:rPr>
              <a:t>methods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Each method has a name.</a:t>
            </a:r>
          </a:p>
          <a:p>
            <a:r>
              <a:rPr lang="en-US" dirty="0" smtClean="0"/>
              <a:t>To invoke a method of an object, we </a:t>
            </a:r>
            <a:r>
              <a:rPr lang="en-US" i="1" dirty="0" smtClean="0">
                <a:solidFill>
                  <a:srgbClr val="FF0000"/>
                </a:solidFill>
              </a:rPr>
              <a:t>send the object a message.</a:t>
            </a:r>
          </a:p>
          <a:p>
            <a:r>
              <a:rPr lang="en-US" dirty="0" smtClean="0"/>
              <a:t>For example, to invoke the </a:t>
            </a:r>
            <a:r>
              <a:rPr lang="en-US" b="1" dirty="0" smtClean="0"/>
              <a:t>area</a:t>
            </a:r>
            <a:r>
              <a:rPr lang="en-US" dirty="0" smtClean="0"/>
              <a:t> method of an object </a:t>
            </a:r>
            <a:r>
              <a:rPr lang="en-US" b="1" dirty="0" smtClean="0"/>
              <a:t>obj1</a:t>
            </a:r>
            <a:r>
              <a:rPr lang="en-US" dirty="0" smtClean="0"/>
              <a:t>, we write</a:t>
            </a:r>
          </a:p>
          <a:p>
            <a:pPr marL="0" indent="0" algn="ctr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(send obj1 area)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0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 object has a </a:t>
            </a:r>
            <a:r>
              <a:rPr lang="en-US" i="1" dirty="0" smtClean="0">
                <a:solidFill>
                  <a:srgbClr val="FF0000"/>
                </a:solidFill>
              </a:rPr>
              <a:t>class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class specifies the fields of the object.</a:t>
            </a:r>
          </a:p>
          <a:p>
            <a:pPr lvl="1"/>
            <a:r>
              <a:rPr lang="en-US" dirty="0" smtClean="0"/>
              <a:t>so it's like a </a:t>
            </a:r>
            <a:r>
              <a:rPr lang="en-US" b="1" dirty="0" smtClean="0"/>
              <a:t>define-struct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class contains the methods of that object.</a:t>
            </a:r>
          </a:p>
          <a:p>
            <a:r>
              <a:rPr lang="en-US" dirty="0" smtClean="0"/>
              <a:t>In a typical design, we are likely to have many objects of the same class.</a:t>
            </a:r>
          </a:p>
          <a:p>
            <a:r>
              <a:rPr lang="en-US" dirty="0" smtClean="0"/>
              <a:t>To create an object, we say</a:t>
            </a:r>
          </a:p>
          <a:p>
            <a:pPr marL="0" indent="0" algn="ctr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(new C)</a:t>
            </a:r>
          </a:p>
          <a:p>
            <a:pPr marL="400050" lvl="1" indent="0">
              <a:buNone/>
            </a:pPr>
            <a:r>
              <a:rPr lang="en-US" dirty="0" smtClean="0">
                <a:cs typeface="Consolas" panose="020B0609020204030204" pitchFamily="49" charset="0"/>
              </a:rPr>
              <a:t>where </a:t>
            </a:r>
            <a:r>
              <a:rPr lang="en-US" b="1" dirty="0" smtClean="0">
                <a:cs typeface="Consolas" panose="020B0609020204030204" pitchFamily="49" charset="0"/>
              </a:rPr>
              <a:t>C</a:t>
            </a:r>
            <a:r>
              <a:rPr lang="en-US" dirty="0" smtClean="0">
                <a:cs typeface="Consolas" panose="020B0609020204030204" pitchFamily="49" charset="0"/>
              </a:rPr>
              <a:t> is the name of the new object's class.</a:t>
            </a:r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07024" y="4480560"/>
            <a:ext cx="2532888" cy="8412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You say more than this, but this is good enough right now.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1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object knows its class (1)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83029" y="1175657"/>
            <a:ext cx="1687286" cy="1687286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 = 10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= 20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 = 10</a:t>
            </a:r>
          </a:p>
        </p:txBody>
      </p:sp>
      <p:sp>
        <p:nvSpPr>
          <p:cNvPr id="6" name="Oval 5"/>
          <p:cNvSpPr/>
          <p:nvPr/>
        </p:nvSpPr>
        <p:spPr>
          <a:xfrm>
            <a:off x="2144486" y="2525485"/>
            <a:ext cx="1687286" cy="1687286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 = 15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= 35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 = 5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06686" y="1417638"/>
            <a:ext cx="4637314" cy="185896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(class* object% () 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(init-field x y r)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(foo) (+ x y))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(bar n) (+ r n))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...)</a:t>
            </a:r>
          </a:p>
        </p:txBody>
      </p:sp>
      <p:cxnSp>
        <p:nvCxnSpPr>
          <p:cNvPr id="8" name="Straight Arrow Connector 7"/>
          <p:cNvCxnSpPr>
            <a:stCxn id="4" idx="6"/>
          </p:cNvCxnSpPr>
          <p:nvPr/>
        </p:nvCxnSpPr>
        <p:spPr>
          <a:xfrm>
            <a:off x="1970315" y="2019300"/>
            <a:ext cx="25363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6"/>
          </p:cNvCxnSpPr>
          <p:nvPr/>
        </p:nvCxnSpPr>
        <p:spPr>
          <a:xfrm flipV="1">
            <a:off x="3831772" y="3124200"/>
            <a:ext cx="674914" cy="24492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702629" y="3369128"/>
            <a:ext cx="3984171" cy="31514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Here are two objects of the same class. 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In the class definition, the </a:t>
            </a:r>
            <a:r>
              <a:rPr lang="en-US" sz="2000" b="1" dirty="0" err="1" smtClean="0">
                <a:solidFill>
                  <a:schemeClr val="tx1"/>
                </a:solidFill>
              </a:rPr>
              <a:t>init</a:t>
            </a:r>
            <a:r>
              <a:rPr lang="en-US" sz="2000" b="1" dirty="0" smtClean="0">
                <a:solidFill>
                  <a:schemeClr val="tx1"/>
                </a:solidFill>
              </a:rPr>
              <a:t>-field</a:t>
            </a:r>
            <a:r>
              <a:rPr lang="en-US" sz="2000" dirty="0" smtClean="0">
                <a:solidFill>
                  <a:schemeClr val="tx1"/>
                </a:solidFill>
              </a:rPr>
              <a:t> declaration specifies that each object of this class has 3 fields, named </a:t>
            </a:r>
            <a:r>
              <a:rPr lang="en-US" sz="2000" b="1" dirty="0" smtClean="0">
                <a:solidFill>
                  <a:schemeClr val="tx1"/>
                </a:solidFill>
              </a:rPr>
              <a:t>x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b="1" dirty="0" smtClean="0">
                <a:solidFill>
                  <a:schemeClr val="tx1"/>
                </a:solidFill>
              </a:rPr>
              <a:t>y</a:t>
            </a:r>
            <a:r>
              <a:rPr lang="en-US" sz="2000" dirty="0" smtClean="0">
                <a:solidFill>
                  <a:schemeClr val="tx1"/>
                </a:solidFill>
              </a:rPr>
              <a:t>, and </a:t>
            </a:r>
            <a:r>
              <a:rPr lang="en-US" sz="2000" b="1" dirty="0" smtClean="0">
                <a:solidFill>
                  <a:schemeClr val="tx1"/>
                </a:solidFill>
              </a:rPr>
              <a:t>r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The class definition also defines two methods, named </a:t>
            </a:r>
            <a:r>
              <a:rPr lang="en-US" sz="2000" b="1" dirty="0" smtClean="0">
                <a:solidFill>
                  <a:schemeClr val="tx1"/>
                </a:solidFill>
              </a:rPr>
              <a:t>foo</a:t>
            </a:r>
            <a:r>
              <a:rPr lang="en-US" sz="2000" dirty="0" smtClean="0">
                <a:solidFill>
                  <a:schemeClr val="tx1"/>
                </a:solidFill>
              </a:rPr>
              <a:t> and </a:t>
            </a:r>
            <a:r>
              <a:rPr lang="en-US" sz="2000" b="1" dirty="0" smtClean="0">
                <a:solidFill>
                  <a:schemeClr val="tx1"/>
                </a:solidFill>
              </a:rPr>
              <a:t>bar</a:t>
            </a:r>
            <a:r>
              <a:rPr lang="en-US" sz="2000" dirty="0" smtClean="0">
                <a:solidFill>
                  <a:schemeClr val="tx1"/>
                </a:solidFill>
              </a:rPr>
              <a:t>, that are applicable to any object of this class.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4327071"/>
            <a:ext cx="3243943" cy="149134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These objects also have a </a:t>
            </a:r>
            <a:r>
              <a:rPr lang="en-US" sz="2000" b="1" dirty="0" smtClean="0">
                <a:solidFill>
                  <a:schemeClr val="tx1"/>
                </a:solidFill>
              </a:rPr>
              <a:t>this</a:t>
            </a:r>
            <a:r>
              <a:rPr lang="en-US" sz="2000" dirty="0" smtClean="0">
                <a:solidFill>
                  <a:schemeClr val="tx1"/>
                </a:solidFill>
              </a:rPr>
              <a:t> field, but we don't show it unless we need to.</a:t>
            </a:r>
          </a:p>
        </p:txBody>
      </p:sp>
    </p:spTree>
    <p:extLst>
      <p:ext uri="{BB962C8B-B14F-4D97-AF65-F5344CB8AC3E}">
        <p14:creationId xmlns:p14="http://schemas.microsoft.com/office/powerpoint/2010/main" val="226619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object knows its class (2)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83029" y="1175657"/>
            <a:ext cx="1687286" cy="1687286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 = 10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= 20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 = 10</a:t>
            </a:r>
          </a:p>
        </p:txBody>
      </p:sp>
      <p:sp>
        <p:nvSpPr>
          <p:cNvPr id="6" name="Oval 5"/>
          <p:cNvSpPr/>
          <p:nvPr/>
        </p:nvSpPr>
        <p:spPr>
          <a:xfrm>
            <a:off x="2144486" y="2525485"/>
            <a:ext cx="1687286" cy="1687286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 = 15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 = 35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 = 5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06686" y="1417638"/>
            <a:ext cx="4637314" cy="185896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(class* object% () 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(init-field x y r)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(foo) (+ x y))</a:t>
            </a:r>
          </a:p>
          <a:p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(define/public (bar n) (+ r n))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...)</a:t>
            </a:r>
          </a:p>
        </p:txBody>
      </p:sp>
      <p:cxnSp>
        <p:nvCxnSpPr>
          <p:cNvPr id="8" name="Straight Arrow Connector 7"/>
          <p:cNvCxnSpPr>
            <a:stCxn id="4" idx="6"/>
          </p:cNvCxnSpPr>
          <p:nvPr/>
        </p:nvCxnSpPr>
        <p:spPr>
          <a:xfrm>
            <a:off x="1970315" y="2019300"/>
            <a:ext cx="253637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6"/>
          </p:cNvCxnSpPr>
          <p:nvPr/>
        </p:nvCxnSpPr>
        <p:spPr>
          <a:xfrm flipV="1">
            <a:off x="3831772" y="3124200"/>
            <a:ext cx="674914" cy="24492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83029" y="3276600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26672" y="4028105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obj2</a:t>
            </a:r>
            <a:endParaRPr lang="en-US" dirty="0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582951" y="2862943"/>
            <a:ext cx="146392" cy="41365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1" idx="3"/>
          </p:cNvCxnSpPr>
          <p:nvPr/>
        </p:nvCxnSpPr>
        <p:spPr>
          <a:xfrm flipV="1">
            <a:off x="1726516" y="3897086"/>
            <a:ext cx="417970" cy="3156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256314" y="3645932"/>
            <a:ext cx="4430486" cy="18078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The variables in the method declarations refer to the fields in the object.  So: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(send obj1 foo) </a:t>
            </a:r>
            <a:r>
              <a:rPr lang="en-US" sz="2000" dirty="0" smtClean="0">
                <a:solidFill>
                  <a:schemeClr val="tx1"/>
                </a:solidFill>
              </a:rPr>
              <a:t>returns 30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(send obj2 foo) </a:t>
            </a:r>
            <a:r>
              <a:rPr lang="en-US" sz="2000" dirty="0" smtClean="0">
                <a:solidFill>
                  <a:schemeClr val="tx1"/>
                </a:solidFill>
              </a:rPr>
              <a:t>returns 50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73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3a312b5e619cdaf7b859ecfdd4ced86c96"/>
  <p:tag name="ISPRING_RESOURCE_PATHS_HASH_2" val="f7431e372956dd2e879565b894511b065318c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4215</TotalTime>
  <Words>1476</Words>
  <Application>Microsoft Office PowerPoint</Application>
  <PresentationFormat>On-screen Show (4:3)</PresentationFormat>
  <Paragraphs>275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Consolas</vt:lpstr>
      <vt:lpstr>Helvetica Neue</vt:lpstr>
      <vt:lpstr>Office Theme</vt:lpstr>
      <vt:lpstr>Classes, Objects, and Methods</vt:lpstr>
      <vt:lpstr>Module Introduction</vt:lpstr>
      <vt:lpstr>PowerPoint Presentation</vt:lpstr>
      <vt:lpstr>Goals of this lesson</vt:lpstr>
      <vt:lpstr>What is an object?</vt:lpstr>
      <vt:lpstr>How do you compute with an object?</vt:lpstr>
      <vt:lpstr>Classes</vt:lpstr>
      <vt:lpstr>Every object knows its class (1)</vt:lpstr>
      <vt:lpstr>Every object knows its class (2)</vt:lpstr>
      <vt:lpstr>Every object knows its class (3)</vt:lpstr>
      <vt:lpstr>Every object knows its class (4)</vt:lpstr>
      <vt:lpstr>Every object knows its class (5)</vt:lpstr>
      <vt:lpstr>Every object knows its class (6)</vt:lpstr>
      <vt:lpstr>Using The Racket Class System</vt:lpstr>
      <vt:lpstr>First demonstration system: space-invaders.rkt</vt:lpstr>
      <vt:lpstr>Game Description</vt:lpstr>
      <vt:lpstr>Goal</vt:lpstr>
      <vt:lpstr>Demonstration: space-invaders.rkt</vt:lpstr>
      <vt:lpstr>Lesson Summary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167</cp:revision>
  <dcterms:created xsi:type="dcterms:W3CDTF">2006-08-16T00:00:00Z</dcterms:created>
  <dcterms:modified xsi:type="dcterms:W3CDTF">2014-11-11T13:56:04Z</dcterms:modified>
</cp:coreProperties>
</file>